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"/>
  </p:notesMasterIdLst>
  <p:handoutMasterIdLst>
    <p:handoutMasterId r:id="rId4"/>
  </p:handoutMasterIdLst>
  <p:sldIdLst>
    <p:sldId id="506" r:id="rId2"/>
  </p:sldIdLst>
  <p:sldSz cx="9144000" cy="6858000" type="screen4x3"/>
  <p:notesSz cx="6735763" cy="98663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40"/>
    <a:srgbClr val="00FF00"/>
    <a:srgbClr val="000000"/>
    <a:srgbClr val="FFFF66"/>
    <a:srgbClr val="03DF2D"/>
    <a:srgbClr val="FFFF99"/>
    <a:srgbClr val="FF0000"/>
    <a:srgbClr val="FFF8C6"/>
    <a:srgbClr val="F030B9"/>
    <a:srgbClr val="008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222" autoAdjust="0"/>
  </p:normalViewPr>
  <p:slideViewPr>
    <p:cSldViewPr showGuides="1">
      <p:cViewPr varScale="1">
        <p:scale>
          <a:sx n="117" d="100"/>
          <a:sy n="117" d="100"/>
        </p:scale>
        <p:origin x="-1560" y="-102"/>
      </p:cViewPr>
      <p:guideLst>
        <p:guide orient="horz" pos="2341"/>
        <p:guide pos="2880"/>
      </p:guideLst>
    </p:cSldViewPr>
  </p:slideViewPr>
  <p:outlineViewPr>
    <p:cViewPr>
      <p:scale>
        <a:sx n="33" d="100"/>
        <a:sy n="33" d="100"/>
      </p:scale>
      <p:origin x="48" y="78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350C750-A2D5-304B-A0A0-383763D704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0335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5373" y="0"/>
            <a:ext cx="2918831" cy="4933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1700" y="739775"/>
            <a:ext cx="4932363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577" y="4686499"/>
            <a:ext cx="5388610" cy="4439841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5373" y="9371285"/>
            <a:ext cx="2918831" cy="49331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E77CB3C-03C9-1C4D-966D-E9229672A8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0904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6103938" y="6175375"/>
            <a:ext cx="2470150" cy="250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2309" tIns="41154" rIns="82309" bIns="41154">
            <a:spAutoFit/>
          </a:bodyPr>
          <a:lstStyle>
            <a:lvl1pPr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1100" smtClean="0">
                <a:solidFill>
                  <a:schemeClr val="bg1"/>
                </a:solidFill>
                <a:latin typeface="Arial" charset="0"/>
                <a:cs typeface="+mn-cs"/>
              </a:rPr>
              <a:t>connect • communicate • collaborate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439863" y="1989138"/>
            <a:ext cx="6859587" cy="11668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439863" y="3430588"/>
            <a:ext cx="6859587" cy="1714500"/>
          </a:xfrm>
        </p:spPr>
        <p:txBody>
          <a:bodyPr/>
          <a:lstStyle>
            <a:lvl1pPr marL="0" indent="0">
              <a:buFont typeface="Times" charset="0"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3155950" y="6243638"/>
            <a:ext cx="2811463" cy="479425"/>
          </a:xfrm>
        </p:spPr>
        <p:txBody>
          <a:bodyPr/>
          <a:lstStyle>
            <a:lvl1pPr>
              <a:defRPr b="0">
                <a:latin typeface="Times" charset="0"/>
                <a:ea typeface="+mn-ea"/>
              </a:defRPr>
            </a:lvl1pPr>
          </a:lstStyle>
          <a:p>
            <a:pPr>
              <a:defRPr/>
            </a:pPr>
            <a:r>
              <a:rPr lang="en-GB" smtClean="0"/>
              <a:t>‹#›</a:t>
            </a:r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84950" y="6243638"/>
            <a:ext cx="1851025" cy="4794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F0FAAB-7FC9-F44A-ADF6-1102A6B0FE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ex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000" b="1">
                <a:solidFill>
                  <a:schemeClr val="folHlink"/>
                </a:solidFill>
                <a:latin typeface="Verdana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75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15700A-5CF8-B942-997A-9D2FD0FDD6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231EE-0678-3C44-B70A-B17123F9F3B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031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259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259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42216F-862B-C94E-AAB7-A5B40450B26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F6AF9A-7F71-4845-835F-E3BA5FEBB6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0077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6035675" cy="8683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373188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65346-D709-F34A-B8B6-08954BEF695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5143-1F98-BB43-B07A-27A583725A8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681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B6BC96-95B8-1741-A1E5-9368BEE10D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478CA-B189-F246-86EA-0F88AB62965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99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C5FA35-0A71-CC4F-9869-808530D61F3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D1CDC-38E2-E744-BA86-78633F7D3E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458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31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31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C80AB-3120-4A46-9459-817BEBBAF40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1BFE-3F41-1C49-A878-6FD4F2C3A3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610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47E9F-66B4-C14D-95CF-E1E58F08D82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76BE2-F87D-934C-98D7-ED89C02EB38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872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E7F38-2A91-0147-BA27-C396F547C5C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E9CB2-983D-0742-BBB1-D247EFA9517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988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9E6594-0A41-774B-BB11-2F1B3CC3F8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9DDFB-961E-1C47-8BEB-F1CA137B05A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879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25A54-3211-184A-8263-4DD08DAB9E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70AAD-5A75-D04D-87C4-86B4ED7110D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217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9E43A-6C1D-874E-85C4-74173CCDF75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A9C0A8-8BC2-3743-BD03-40C078D00E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013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318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6035675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0825" y="6237288"/>
            <a:ext cx="936625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 b="1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D5DEEE9-23A0-E84E-951F-77F9AFF123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30" tIns="45716" rIns="91430" bIns="45716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Arial"/>
                <a:cs typeface="+mn-cs"/>
              </a:defRPr>
            </a:lvl1pPr>
          </a:lstStyle>
          <a:p>
            <a:pPr>
              <a:defRPr/>
            </a:pPr>
            <a:fld id="{31C2AD5A-2620-AD4B-8594-404F13BEBA4F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6103938" y="6175375"/>
            <a:ext cx="2470150" cy="2508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lIns="82309" tIns="41154" rIns="82309" bIns="41154">
            <a:spAutoFit/>
          </a:bodyPr>
          <a:lstStyle>
            <a:lvl1pPr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1pPr>
            <a:lvl2pPr marL="742950" indent="-285750"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2pPr>
            <a:lvl3pPr marL="1143000" indent="-228600"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3pPr>
            <a:lvl4pPr marL="1600200" indent="-228600"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4pPr>
            <a:lvl5pPr marL="2057400" indent="-228600" defTabSz="823913" eaLnBrk="0" hangingPunct="0"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5pPr>
            <a:lvl6pPr marL="25146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6pPr>
            <a:lvl7pPr marL="29718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7pPr>
            <a:lvl8pPr marL="34290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8pPr>
            <a:lvl9pPr marL="3886200" indent="-228600" defTabSz="8239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ＭＳ Ｐゴシック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GB" sz="1100" smtClean="0">
                <a:solidFill>
                  <a:schemeClr val="bg1"/>
                </a:solidFill>
                <a:latin typeface="Arial" charset="0"/>
                <a:cs typeface="+mn-cs"/>
              </a:rPr>
              <a:t>connect • communicate • collaborate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6" r:id="rId1"/>
    <p:sldLayoutId id="2147484865" r:id="rId2"/>
    <p:sldLayoutId id="2147484866" r:id="rId3"/>
    <p:sldLayoutId id="2147484867" r:id="rId4"/>
    <p:sldLayoutId id="2147484868" r:id="rId5"/>
    <p:sldLayoutId id="2147484869" r:id="rId6"/>
    <p:sldLayoutId id="2147484870" r:id="rId7"/>
    <p:sldLayoutId id="2147484871" r:id="rId8"/>
    <p:sldLayoutId id="2147484872" r:id="rId9"/>
    <p:sldLayoutId id="2147484873" r:id="rId10"/>
    <p:sldLayoutId id="2147484874" r:id="rId11"/>
    <p:sldLayoutId id="214748487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4359"/>
        </a:buClr>
        <a:buSzPct val="100000"/>
        <a:buFont typeface="Times" charset="0"/>
        <a:buBlip>
          <a:blip r:embed="rId14"/>
        </a:buBlip>
        <a:defRPr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76288" indent="-342900" algn="l" rtl="0" eaLnBrk="0" fontAlgn="base" hangingPunct="0">
        <a:spcBef>
          <a:spcPct val="20000"/>
        </a:spcBef>
        <a:spcAft>
          <a:spcPct val="0"/>
        </a:spcAft>
        <a:buSzPct val="80000"/>
        <a:buFont typeface="Times" charset="0"/>
        <a:buBlip>
          <a:blip r:embed="rId14"/>
        </a:buBlip>
        <a:defRPr>
          <a:solidFill>
            <a:schemeClr val="tx1"/>
          </a:solidFill>
          <a:latin typeface="+mn-lt"/>
          <a:ea typeface="ＭＳ Ｐゴシック" charset="0"/>
        </a:defRPr>
      </a:lvl2pPr>
      <a:lvl3pPr marL="1200150" indent="-342900" algn="l" rtl="0" eaLnBrk="0" fontAlgn="base" hangingPunct="0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  <a:ea typeface="ＭＳ Ｐゴシック" charset="0"/>
        </a:defRPr>
      </a:lvl3pPr>
      <a:lvl4pPr marL="1633538" indent="-342900" algn="l" rtl="0" eaLnBrk="0" fontAlgn="base" hangingPunct="0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  <a:ea typeface="ＭＳ Ｐゴシック" charset="0"/>
        </a:defRPr>
      </a:lvl4pPr>
      <a:lvl5pPr marL="2054225" indent="-342900" algn="l" rtl="0" eaLnBrk="0" fontAlgn="base" hangingPunct="0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  <a:ea typeface="ＭＳ Ｐゴシック" charset="0"/>
        </a:defRPr>
      </a:lvl5pPr>
      <a:lvl6pPr marL="2511425" indent="-342900" algn="l" rtl="0" fontAlgn="base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6pPr>
      <a:lvl7pPr marL="2968625" indent="-342900" algn="l" rtl="0" fontAlgn="base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7pPr>
      <a:lvl8pPr marL="3425825" indent="-342900" algn="l" rtl="0" fontAlgn="base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8pPr>
      <a:lvl9pPr marL="3883025" indent="-342900" algn="l" rtl="0" fontAlgn="base">
        <a:spcBef>
          <a:spcPct val="20000"/>
        </a:spcBef>
        <a:spcAft>
          <a:spcPct val="0"/>
        </a:spcAft>
        <a:buClr>
          <a:srgbClr val="004359"/>
        </a:buClr>
        <a:buSzPct val="125000"/>
        <a:buChar char="–"/>
        <a:defRPr i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60756" y="404665"/>
            <a:ext cx="8391776" cy="6336702"/>
            <a:chOff x="460756" y="404665"/>
            <a:chExt cx="8391776" cy="6336702"/>
          </a:xfrm>
        </p:grpSpPr>
        <p:sp>
          <p:nvSpPr>
            <p:cNvPr id="330" name="Up Arrow 329"/>
            <p:cNvSpPr/>
            <p:nvPr/>
          </p:nvSpPr>
          <p:spPr bwMode="auto">
            <a:xfrm rot="5400000">
              <a:off x="6359999" y="4437682"/>
              <a:ext cx="401943" cy="4205428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6084168" y="1031117"/>
              <a:ext cx="2768364" cy="1389771"/>
              <a:chOff x="6165507" y="239029"/>
              <a:chExt cx="2768364" cy="1389771"/>
            </a:xfrm>
          </p:grpSpPr>
          <p:sp>
            <p:nvSpPr>
              <p:cNvPr id="16385" name="Rounded Rectangle 63"/>
              <p:cNvSpPr>
                <a:spLocks noChangeArrowheads="1"/>
              </p:cNvSpPr>
              <p:nvPr/>
            </p:nvSpPr>
            <p:spPr bwMode="auto">
              <a:xfrm>
                <a:off x="6165507" y="239029"/>
                <a:ext cx="2768364" cy="1389771"/>
              </a:xfrm>
              <a:prstGeom prst="roundRect">
                <a:avLst>
                  <a:gd name="adj" fmla="val 7097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pPr defTabSz="915988" eaLnBrk="0" hangingPunct="0"/>
                <a:endParaRPr lang="en-US"/>
              </a:p>
            </p:txBody>
          </p:sp>
          <p:sp>
            <p:nvSpPr>
              <p:cNvPr id="298" name="Rounded Rectangle 297"/>
              <p:cNvSpPr/>
              <p:nvPr/>
            </p:nvSpPr>
            <p:spPr bwMode="auto">
              <a:xfrm>
                <a:off x="7534948" y="598373"/>
                <a:ext cx="1357532" cy="288925"/>
              </a:xfrm>
              <a:prstGeom prst="roundRect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algn="ctr" defTabSz="915935"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rPr>
                  <a:t>NREN and Partners</a:t>
                </a:r>
              </a:p>
            </p:txBody>
          </p:sp>
          <p:sp>
            <p:nvSpPr>
              <p:cNvPr id="300" name="Rounded Rectangle 299"/>
              <p:cNvSpPr/>
              <p:nvPr/>
            </p:nvSpPr>
            <p:spPr bwMode="auto">
              <a:xfrm>
                <a:off x="6286498" y="960214"/>
                <a:ext cx="1165822" cy="236538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algn="ctr" defTabSz="915935">
                  <a:defRPr/>
                </a:pPr>
                <a:r>
                  <a:rPr lang="en-GB" sz="1000" dirty="0">
                    <a:latin typeface="+mj-lt"/>
                    <a:ea typeface="+mn-ea"/>
                    <a:cs typeface="+mn-cs"/>
                  </a:rPr>
                  <a:t>Activities</a:t>
                </a:r>
                <a:endParaRPr lang="en-GB" sz="11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303" name="Rounded Rectangle 302"/>
              <p:cNvSpPr/>
              <p:nvPr/>
            </p:nvSpPr>
            <p:spPr bwMode="auto">
              <a:xfrm>
                <a:off x="6287316" y="598374"/>
                <a:ext cx="1165004" cy="288925"/>
              </a:xfrm>
              <a:prstGeom prst="roundRect">
                <a:avLst/>
              </a:prstGeom>
              <a:solidFill>
                <a:schemeClr val="bg2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algn="ctr" defTabSz="915935"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j-lt"/>
                    <a:ea typeface="+mn-ea"/>
                    <a:cs typeface="+mn-cs"/>
                  </a:rPr>
                  <a:t>Externals</a:t>
                </a:r>
                <a:endParaRPr lang="en-GB" sz="11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304" name="Rounded Rectangle 303"/>
              <p:cNvSpPr/>
              <p:nvPr/>
            </p:nvSpPr>
            <p:spPr bwMode="auto">
              <a:xfrm>
                <a:off x="6285704" y="285680"/>
                <a:ext cx="1062038" cy="236537"/>
              </a:xfrm>
              <a:prstGeom prst="roundRect">
                <a:avLst/>
              </a:prstGeom>
              <a:no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r>
                  <a:rPr lang="en-GB" sz="1000" b="1" dirty="0">
                    <a:latin typeface="+mj-lt"/>
                    <a:ea typeface="+mn-ea"/>
                    <a:cs typeface="+mn-cs"/>
                  </a:rPr>
                  <a:t>LEGEND</a:t>
                </a:r>
                <a:endParaRPr lang="en-GB" sz="1100" b="1" dirty="0">
                  <a:latin typeface="+mj-lt"/>
                  <a:ea typeface="+mn-ea"/>
                  <a:cs typeface="+mn-cs"/>
                </a:endParaRPr>
              </a:p>
            </p:txBody>
          </p:sp>
          <p:cxnSp>
            <p:nvCxnSpPr>
              <p:cNvPr id="187" name="Straight Connector 309"/>
              <p:cNvCxnSpPr>
                <a:cxnSpLocks noChangeShapeType="1"/>
                <a:stCxn id="100" idx="3"/>
              </p:cNvCxnSpPr>
              <p:nvPr/>
            </p:nvCxnSpPr>
            <p:spPr bwMode="auto">
              <a:xfrm>
                <a:off x="8559537" y="1089368"/>
                <a:ext cx="282599" cy="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accent4">
                    <a:lumMod val="90000"/>
                    <a:lumOff val="10000"/>
                  </a:schemeClr>
                </a:solidFill>
                <a:prstDash val="solid"/>
                <a:round/>
                <a:headEnd type="none" w="med" len="med"/>
                <a:tailEnd type="triangl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88" name="Straight Connector 209"/>
              <p:cNvCxnSpPr>
                <a:cxnSpLocks noChangeShapeType="1"/>
                <a:endCxn id="190" idx="3"/>
              </p:cNvCxnSpPr>
              <p:nvPr/>
            </p:nvCxnSpPr>
            <p:spPr bwMode="auto">
              <a:xfrm flipH="1">
                <a:off x="7318367" y="1459252"/>
                <a:ext cx="271423" cy="0"/>
              </a:xfrm>
              <a:prstGeom prst="line">
                <a:avLst/>
              </a:prstGeom>
              <a:noFill/>
              <a:ln w="12700">
                <a:solidFill>
                  <a:schemeClr val="bg1">
                    <a:lumMod val="50000"/>
                  </a:schemeClr>
                </a:solidFill>
                <a:round/>
                <a:headEnd type="triangle" w="med" len="med"/>
                <a:tailEnd type="non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sp>
            <p:nvSpPr>
              <p:cNvPr id="100" name="TextBox 99"/>
              <p:cNvSpPr txBox="1"/>
              <p:nvPr/>
            </p:nvSpPr>
            <p:spPr>
              <a:xfrm>
                <a:off x="7534948" y="973952"/>
                <a:ext cx="1024589" cy="2308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sz="900" b="1" dirty="0" smtClean="0">
                    <a:solidFill>
                      <a:schemeClr val="accent4">
                        <a:lumMod val="90000"/>
                        <a:lumOff val="10000"/>
                      </a:schemeClr>
                    </a:solidFill>
                    <a:latin typeface="+mj-lt"/>
                  </a:rPr>
                  <a:t>MANAGEMENT</a:t>
                </a:r>
                <a:endParaRPr lang="en-US" sz="900" b="1" dirty="0">
                  <a:solidFill>
                    <a:schemeClr val="accent4">
                      <a:lumMod val="90000"/>
                      <a:lumOff val="10000"/>
                    </a:schemeClr>
                  </a:solidFill>
                  <a:latin typeface="+mj-lt"/>
                </a:endParaRPr>
              </a:p>
            </p:txBody>
          </p:sp>
          <p:sp>
            <p:nvSpPr>
              <p:cNvPr id="190" name="TextBox 189"/>
              <p:cNvSpPr txBox="1"/>
              <p:nvPr/>
            </p:nvSpPr>
            <p:spPr>
              <a:xfrm>
                <a:off x="6287316" y="1343836"/>
                <a:ext cx="1031051" cy="2308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sz="900" b="1" dirty="0" smtClean="0">
                    <a:solidFill>
                      <a:schemeClr val="bg1">
                        <a:lumMod val="50000"/>
                      </a:schemeClr>
                    </a:solidFill>
                    <a:latin typeface="+mj-lt"/>
                  </a:rPr>
                  <a:t>INFORMATION</a:t>
                </a:r>
                <a:endParaRPr lang="en-US" sz="900" dirty="0">
                  <a:solidFill>
                    <a:schemeClr val="bg1">
                      <a:lumMod val="50000"/>
                    </a:schemeClr>
                  </a:solidFill>
                  <a:latin typeface="+mj-lt"/>
                </a:endParaRPr>
              </a:p>
            </p:txBody>
          </p:sp>
          <p:cxnSp>
            <p:nvCxnSpPr>
              <p:cNvPr id="195" name="Straight Connector 209"/>
              <p:cNvCxnSpPr>
                <a:cxnSpLocks noChangeShapeType="1"/>
                <a:endCxn id="213" idx="3"/>
              </p:cNvCxnSpPr>
              <p:nvPr/>
            </p:nvCxnSpPr>
            <p:spPr bwMode="auto">
              <a:xfrm flipH="1">
                <a:off x="8377185" y="1459252"/>
                <a:ext cx="278472" cy="0"/>
              </a:xfrm>
              <a:prstGeom prst="line">
                <a:avLst/>
              </a:prstGeom>
              <a:noFill/>
              <a:ln w="19050" cmpd="sng">
                <a:solidFill>
                  <a:schemeClr val="accent2"/>
                </a:solidFill>
                <a:prstDash val="sysDash"/>
                <a:round/>
                <a:headEnd type="triangle" w="med" len="med"/>
                <a:tailEnd type="none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sp>
            <p:nvSpPr>
              <p:cNvPr id="213" name="TextBox 212"/>
              <p:cNvSpPr txBox="1"/>
              <p:nvPr/>
            </p:nvSpPr>
            <p:spPr>
              <a:xfrm>
                <a:off x="7589790" y="1343836"/>
                <a:ext cx="787395" cy="230832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sz="900" b="1" dirty="0" smtClean="0">
                    <a:solidFill>
                      <a:schemeClr val="accent2"/>
                    </a:solidFill>
                    <a:latin typeface="+mj-lt"/>
                  </a:rPr>
                  <a:t>ADVISORY</a:t>
                </a:r>
                <a:endParaRPr lang="en-US" sz="900" dirty="0">
                  <a:solidFill>
                    <a:schemeClr val="accent2"/>
                  </a:solidFill>
                  <a:latin typeface="+mj-lt"/>
                </a:endParaRPr>
              </a:p>
            </p:txBody>
          </p:sp>
        </p:grpSp>
        <p:sp>
          <p:nvSpPr>
            <p:cNvPr id="146" name="Rounded Rectangle 145"/>
            <p:cNvSpPr/>
            <p:nvPr/>
          </p:nvSpPr>
          <p:spPr bwMode="auto">
            <a:xfrm>
              <a:off x="3476129" y="1869031"/>
              <a:ext cx="1409406" cy="722536"/>
            </a:xfrm>
            <a:prstGeom prst="round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10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Programme</a:t>
              </a:r>
            </a:p>
            <a:p>
              <a:pPr algn="ctr" defTabSz="915935">
                <a:defRPr/>
              </a:pPr>
              <a:r>
                <a:rPr lang="en-GB" sz="10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Management</a:t>
              </a:r>
            </a:p>
            <a:p>
              <a:pPr algn="ctr" defTabSz="915935">
                <a:defRPr/>
              </a:pPr>
              <a:r>
                <a:rPr lang="en-GB" sz="105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PMO &amp; NA1</a:t>
              </a:r>
            </a:p>
          </p:txBody>
        </p:sp>
        <p:sp>
          <p:nvSpPr>
            <p:cNvPr id="270" name="Right Arrow 269"/>
            <p:cNvSpPr/>
            <p:nvPr/>
          </p:nvSpPr>
          <p:spPr bwMode="auto">
            <a:xfrm rot="10800000">
              <a:off x="3974502" y="3852513"/>
              <a:ext cx="833558" cy="242582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276" name="Right Arrow 275"/>
            <p:cNvSpPr/>
            <p:nvPr/>
          </p:nvSpPr>
          <p:spPr bwMode="auto">
            <a:xfrm rot="10800000">
              <a:off x="3974502" y="3099977"/>
              <a:ext cx="833558" cy="24435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277" name="Right Arrow 276"/>
            <p:cNvSpPr/>
            <p:nvPr/>
          </p:nvSpPr>
          <p:spPr bwMode="auto">
            <a:xfrm rot="10800000">
              <a:off x="3974502" y="3342560"/>
              <a:ext cx="833558" cy="24435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278" name="Right Arrow 277"/>
            <p:cNvSpPr/>
            <p:nvPr/>
          </p:nvSpPr>
          <p:spPr bwMode="auto">
            <a:xfrm rot="10800000">
              <a:off x="3974502" y="3606389"/>
              <a:ext cx="833558" cy="24435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281" name="Right Arrow 280"/>
            <p:cNvSpPr/>
            <p:nvPr/>
          </p:nvSpPr>
          <p:spPr bwMode="auto">
            <a:xfrm rot="10800000">
              <a:off x="3974502" y="2885726"/>
              <a:ext cx="833558" cy="242582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133" name="Up Arrow 132"/>
            <p:cNvSpPr/>
            <p:nvPr/>
          </p:nvSpPr>
          <p:spPr bwMode="auto">
            <a:xfrm rot="5400000">
              <a:off x="6362802" y="907106"/>
              <a:ext cx="401943" cy="4199824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136" name="Up Arrow 135"/>
            <p:cNvSpPr/>
            <p:nvPr/>
          </p:nvSpPr>
          <p:spPr bwMode="auto">
            <a:xfrm rot="5400000">
              <a:off x="6359999" y="1145111"/>
              <a:ext cx="401943" cy="4205434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137" name="Up Arrow 136"/>
            <p:cNvSpPr/>
            <p:nvPr/>
          </p:nvSpPr>
          <p:spPr bwMode="auto">
            <a:xfrm rot="5400000">
              <a:off x="6366686" y="1392613"/>
              <a:ext cx="401943" cy="4192058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138" name="Up Arrow 137"/>
            <p:cNvSpPr/>
            <p:nvPr/>
          </p:nvSpPr>
          <p:spPr bwMode="auto">
            <a:xfrm rot="5400000">
              <a:off x="6362803" y="1629540"/>
              <a:ext cx="401943" cy="4199824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139" name="TextBox 138"/>
            <p:cNvSpPr txBox="1"/>
            <p:nvPr/>
          </p:nvSpPr>
          <p:spPr>
            <a:xfrm>
              <a:off x="4632071" y="2869789"/>
              <a:ext cx="2164260" cy="27445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SA1 Core backbone services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645852" y="3121225"/>
              <a:ext cx="2708129" cy="2462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SA2 </a:t>
              </a:r>
              <a:r>
                <a:rPr lang="en-GB" sz="1000" dirty="0" smtClean="0">
                  <a:latin typeface="+mn-lt"/>
                  <a:ea typeface="+mn-ea"/>
                  <a:cs typeface="+mn-cs"/>
                </a:rPr>
                <a:t>Testbeds as a Service</a:t>
              </a:r>
              <a:endParaRPr lang="en-GB" sz="100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4632887" y="3358496"/>
              <a:ext cx="3060193" cy="27463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000" dirty="0" smtClean="0">
                  <a:latin typeface="+mn-lt"/>
                  <a:ea typeface="+mn-ea"/>
                  <a:cs typeface="+mn-cs"/>
                </a:rPr>
                <a:t>SA6 </a:t>
              </a:r>
              <a:r>
                <a:rPr lang="en-GB" sz="1000" dirty="0">
                  <a:latin typeface="+mn-lt"/>
                  <a:ea typeface="+mn-ea"/>
                  <a:cs typeface="+mn-cs"/>
                </a:rPr>
                <a:t>Service </a:t>
              </a:r>
              <a:r>
                <a:rPr lang="en-GB" sz="1000" dirty="0" smtClean="0">
                  <a:latin typeface="+mn-lt"/>
                  <a:ea typeface="+mn-ea"/>
                  <a:cs typeface="+mn-cs"/>
                </a:rPr>
                <a:t>Management </a:t>
              </a:r>
              <a:r>
                <a:rPr lang="en-GB" sz="1000" dirty="0">
                  <a:latin typeface="+mn-lt"/>
                  <a:ea typeface="+mn-ea"/>
                  <a:cs typeface="+mn-cs"/>
                </a:rPr>
                <a:t>&amp; </a:t>
              </a:r>
              <a:r>
                <a:rPr lang="en-GB" sz="1000" dirty="0" smtClean="0">
                  <a:latin typeface="+mn-lt"/>
                  <a:ea typeface="+mn-ea"/>
                  <a:cs typeface="+mn-cs"/>
                </a:rPr>
                <a:t>Operation</a:t>
              </a:r>
              <a:endParaRPr lang="en-GB" sz="100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4613387" y="3616678"/>
              <a:ext cx="3291681" cy="2746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JRA1 Network </a:t>
              </a:r>
              <a:r>
                <a:rPr lang="en-GB" sz="1000" dirty="0" smtClean="0">
                  <a:latin typeface="+mn-lt"/>
                  <a:ea typeface="+mn-ea"/>
                  <a:cs typeface="+mn-cs"/>
                </a:rPr>
                <a:t>Architectures for Horizon 2020</a:t>
              </a:r>
              <a:endParaRPr lang="en-GB" sz="100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3" name="Up Arrow 152"/>
            <p:cNvSpPr/>
            <p:nvPr/>
          </p:nvSpPr>
          <p:spPr bwMode="auto">
            <a:xfrm rot="5400000">
              <a:off x="6362804" y="1870351"/>
              <a:ext cx="401943" cy="4199825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u="sng" dirty="0">
                <a:ea typeface="+mn-ea"/>
                <a:cs typeface="+mn-cs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4632071" y="3861048"/>
              <a:ext cx="4116393" cy="2746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 smtClean="0">
                  <a:latin typeface="+mn-lt"/>
                  <a:ea typeface="+mn-ea"/>
                  <a:cs typeface="+mn-cs"/>
                </a:rPr>
                <a:t>JRA2 Technology Testing for Specific Service Applications</a:t>
              </a:r>
              <a:endParaRPr lang="en-GB" sz="1000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6403" name="Group 27"/>
            <p:cNvGrpSpPr>
              <a:grpSpLocks/>
            </p:cNvGrpSpPr>
            <p:nvPr/>
          </p:nvGrpSpPr>
          <p:grpSpPr bwMode="auto">
            <a:xfrm>
              <a:off x="4202515" y="2894576"/>
              <a:ext cx="504621" cy="246221"/>
              <a:chOff x="3011227" y="4984074"/>
              <a:chExt cx="428625" cy="220749"/>
            </a:xfrm>
          </p:grpSpPr>
          <p:sp>
            <p:nvSpPr>
              <p:cNvPr id="119" name="Pentagon 118"/>
              <p:cNvSpPr/>
              <p:nvPr/>
            </p:nvSpPr>
            <p:spPr bwMode="auto">
              <a:xfrm>
                <a:off x="3011227" y="4985662"/>
                <a:ext cx="428625" cy="192086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221" name="TextBox 220"/>
              <p:cNvSpPr txBox="1"/>
              <p:nvPr/>
            </p:nvSpPr>
            <p:spPr bwMode="auto">
              <a:xfrm>
                <a:off x="3011227" y="4984074"/>
                <a:ext cx="360363" cy="22074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sp>
          <p:nvSpPr>
            <p:cNvPr id="202" name="Rounded Rectangle 201"/>
            <p:cNvSpPr/>
            <p:nvPr/>
          </p:nvSpPr>
          <p:spPr bwMode="auto">
            <a:xfrm>
              <a:off x="2442944" y="404665"/>
              <a:ext cx="3475775" cy="390728"/>
            </a:xfrm>
            <a:prstGeom prst="round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1100" dirty="0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Partners’ </a:t>
              </a:r>
              <a:r>
                <a:rPr lang="en-GB" sz="11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Assembly</a:t>
              </a:r>
            </a:p>
          </p:txBody>
        </p:sp>
        <p:sp>
          <p:nvSpPr>
            <p:cNvPr id="204" name="Rounded Rectangle 203"/>
            <p:cNvSpPr/>
            <p:nvPr/>
          </p:nvSpPr>
          <p:spPr bwMode="auto">
            <a:xfrm>
              <a:off x="462799" y="3913945"/>
              <a:ext cx="1102688" cy="563074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External</a:t>
              </a:r>
            </a:p>
            <a:p>
              <a:pPr algn="ctr" defTabSz="915935">
                <a:defRPr/>
              </a:pPr>
              <a:r>
                <a:rPr lang="en-GB" sz="900" dirty="0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Advisory</a:t>
              </a:r>
              <a:endParaRPr lang="en-GB" sz="900" dirty="0">
                <a:solidFill>
                  <a:schemeClr val="bg1"/>
                </a:solidFill>
                <a:latin typeface="+mj-lt"/>
                <a:ea typeface="+mn-ea"/>
                <a:cs typeface="+mn-cs"/>
              </a:endParaRPr>
            </a:p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Committee</a:t>
              </a:r>
            </a:p>
          </p:txBody>
        </p:sp>
        <p:sp>
          <p:nvSpPr>
            <p:cNvPr id="207" name="Rounded Rectangle 206"/>
            <p:cNvSpPr/>
            <p:nvPr/>
          </p:nvSpPr>
          <p:spPr bwMode="auto">
            <a:xfrm>
              <a:off x="2009965" y="2036658"/>
              <a:ext cx="1186742" cy="415072"/>
            </a:xfrm>
            <a:prstGeom prst="round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QASPER</a:t>
              </a:r>
            </a:p>
          </p:txBody>
        </p:sp>
        <p:sp>
          <p:nvSpPr>
            <p:cNvPr id="208" name="Rounded Rectangle 207"/>
            <p:cNvSpPr/>
            <p:nvPr/>
          </p:nvSpPr>
          <p:spPr bwMode="auto">
            <a:xfrm>
              <a:off x="460756" y="1545787"/>
              <a:ext cx="1102688" cy="642754"/>
            </a:xfrm>
            <a:prstGeom prst="round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Cost Sharing Working Group</a:t>
              </a:r>
            </a:p>
          </p:txBody>
        </p:sp>
        <p:grpSp>
          <p:nvGrpSpPr>
            <p:cNvPr id="16410" name="Group 215"/>
            <p:cNvGrpSpPr>
              <a:grpSpLocks/>
            </p:cNvGrpSpPr>
            <p:nvPr/>
          </p:nvGrpSpPr>
          <p:grpSpPr bwMode="auto">
            <a:xfrm>
              <a:off x="4202515" y="3126530"/>
              <a:ext cx="504621" cy="246221"/>
              <a:chOff x="3011227" y="4974273"/>
              <a:chExt cx="428625" cy="220750"/>
            </a:xfrm>
          </p:grpSpPr>
          <p:sp>
            <p:nvSpPr>
              <p:cNvPr id="217" name="Pentagon 216"/>
              <p:cNvSpPr/>
              <p:nvPr/>
            </p:nvSpPr>
            <p:spPr bwMode="auto">
              <a:xfrm>
                <a:off x="3011227" y="4985385"/>
                <a:ext cx="428625" cy="192088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218" name="TextBox 217"/>
              <p:cNvSpPr txBox="1"/>
              <p:nvPr/>
            </p:nvSpPr>
            <p:spPr bwMode="auto">
              <a:xfrm>
                <a:off x="3011227" y="4974273"/>
                <a:ext cx="360363" cy="22075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grpSp>
          <p:nvGrpSpPr>
            <p:cNvPr id="16411" name="Group 218"/>
            <p:cNvGrpSpPr>
              <a:grpSpLocks/>
            </p:cNvGrpSpPr>
            <p:nvPr/>
          </p:nvGrpSpPr>
          <p:grpSpPr bwMode="auto">
            <a:xfrm>
              <a:off x="4202515" y="3369116"/>
              <a:ext cx="504621" cy="246221"/>
              <a:chOff x="3011227" y="4974273"/>
              <a:chExt cx="428625" cy="220749"/>
            </a:xfrm>
          </p:grpSpPr>
          <p:sp>
            <p:nvSpPr>
              <p:cNvPr id="220" name="Pentagon 219"/>
              <p:cNvSpPr/>
              <p:nvPr/>
            </p:nvSpPr>
            <p:spPr bwMode="auto">
              <a:xfrm>
                <a:off x="3011227" y="4985386"/>
                <a:ext cx="428625" cy="192086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222" name="TextBox 221"/>
              <p:cNvSpPr txBox="1"/>
              <p:nvPr/>
            </p:nvSpPr>
            <p:spPr bwMode="auto">
              <a:xfrm>
                <a:off x="3011227" y="4974273"/>
                <a:ext cx="360363" cy="22074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grpSp>
          <p:nvGrpSpPr>
            <p:cNvPr id="16412" name="Group 222"/>
            <p:cNvGrpSpPr>
              <a:grpSpLocks/>
            </p:cNvGrpSpPr>
            <p:nvPr/>
          </p:nvGrpSpPr>
          <p:grpSpPr bwMode="auto">
            <a:xfrm>
              <a:off x="4202515" y="3606386"/>
              <a:ext cx="504621" cy="246221"/>
              <a:chOff x="3011227" y="4974273"/>
              <a:chExt cx="428625" cy="220749"/>
            </a:xfrm>
          </p:grpSpPr>
          <p:sp>
            <p:nvSpPr>
              <p:cNvPr id="224" name="Pentagon 223"/>
              <p:cNvSpPr/>
              <p:nvPr/>
            </p:nvSpPr>
            <p:spPr bwMode="auto">
              <a:xfrm>
                <a:off x="3011227" y="4985386"/>
                <a:ext cx="428625" cy="192086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225" name="TextBox 224"/>
              <p:cNvSpPr txBox="1"/>
              <p:nvPr/>
            </p:nvSpPr>
            <p:spPr bwMode="auto">
              <a:xfrm>
                <a:off x="3011227" y="4974273"/>
                <a:ext cx="360363" cy="22074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grpSp>
          <p:nvGrpSpPr>
            <p:cNvPr id="16413" name="Group 268"/>
            <p:cNvGrpSpPr>
              <a:grpSpLocks/>
            </p:cNvGrpSpPr>
            <p:nvPr/>
          </p:nvGrpSpPr>
          <p:grpSpPr bwMode="auto">
            <a:xfrm>
              <a:off x="4202515" y="3857822"/>
              <a:ext cx="504621" cy="246221"/>
              <a:chOff x="3011227" y="4984074"/>
              <a:chExt cx="428625" cy="220749"/>
            </a:xfrm>
          </p:grpSpPr>
          <p:sp>
            <p:nvSpPr>
              <p:cNvPr id="280" name="Pentagon 279"/>
              <p:cNvSpPr/>
              <p:nvPr/>
            </p:nvSpPr>
            <p:spPr bwMode="auto">
              <a:xfrm>
                <a:off x="3011227" y="4985662"/>
                <a:ext cx="428625" cy="192086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282" name="TextBox 281"/>
              <p:cNvSpPr txBox="1"/>
              <p:nvPr/>
            </p:nvSpPr>
            <p:spPr bwMode="auto">
              <a:xfrm>
                <a:off x="3011227" y="4984074"/>
                <a:ext cx="360362" cy="22074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sp>
          <p:nvSpPr>
            <p:cNvPr id="305" name="Rounded Rectangle 304"/>
            <p:cNvSpPr/>
            <p:nvPr/>
          </p:nvSpPr>
          <p:spPr bwMode="auto">
            <a:xfrm>
              <a:off x="460756" y="2304404"/>
              <a:ext cx="1102688" cy="640984"/>
            </a:xfrm>
            <a:prstGeom prst="round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Innovation &amp; </a:t>
              </a:r>
              <a:r>
                <a:rPr lang="en-GB" sz="900" dirty="0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Strategy</a:t>
              </a:r>
              <a:endParaRPr lang="en-GB" sz="900" dirty="0">
                <a:solidFill>
                  <a:schemeClr val="bg1"/>
                </a:solidFill>
                <a:latin typeface="+mj-lt"/>
                <a:ea typeface="+mn-ea"/>
                <a:cs typeface="+mn-cs"/>
              </a:endParaRPr>
            </a:p>
          </p:txBody>
        </p:sp>
        <p:cxnSp>
          <p:nvCxnSpPr>
            <p:cNvPr id="23643" name="Straight Connector 305"/>
            <p:cNvCxnSpPr>
              <a:cxnSpLocks noChangeShapeType="1"/>
              <a:stCxn id="202" idx="2"/>
              <a:endCxn id="179" idx="0"/>
            </p:cNvCxnSpPr>
            <p:nvPr/>
          </p:nvCxnSpPr>
          <p:spPr bwMode="auto">
            <a:xfrm flipH="1">
              <a:off x="4179456" y="795393"/>
              <a:ext cx="1376" cy="181767"/>
            </a:xfrm>
            <a:prstGeom prst="line">
              <a:avLst/>
            </a:prstGeom>
            <a:noFill/>
            <a:ln w="19050">
              <a:solidFill>
                <a:schemeClr val="accent4">
                  <a:lumMod val="90000"/>
                  <a:lumOff val="10000"/>
                </a:schemeClr>
              </a:solidFill>
              <a:prstDash val="solid"/>
              <a:round/>
              <a:headEnd type="none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7" name="Straight Connector 10"/>
            <p:cNvCxnSpPr>
              <a:cxnSpLocks noChangeShapeType="1"/>
            </p:cNvCxnSpPr>
            <p:nvPr/>
          </p:nvCxnSpPr>
          <p:spPr bwMode="auto">
            <a:xfrm>
              <a:off x="3577189" y="3007901"/>
              <a:ext cx="0" cy="970329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4" name="Straight Connector 17"/>
            <p:cNvCxnSpPr>
              <a:cxnSpLocks noChangeShapeType="1"/>
              <a:stCxn id="270" idx="3"/>
            </p:cNvCxnSpPr>
            <p:nvPr/>
          </p:nvCxnSpPr>
          <p:spPr bwMode="auto">
            <a:xfrm flipH="1" flipV="1">
              <a:off x="3577189" y="3966722"/>
              <a:ext cx="397313" cy="7082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5" name="Straight Connector 18"/>
            <p:cNvCxnSpPr>
              <a:cxnSpLocks noChangeShapeType="1"/>
              <a:stCxn id="277" idx="3"/>
            </p:cNvCxnSpPr>
            <p:nvPr/>
          </p:nvCxnSpPr>
          <p:spPr bwMode="auto">
            <a:xfrm flipH="1" flipV="1">
              <a:off x="3577189" y="3447638"/>
              <a:ext cx="397313" cy="17098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7" name="Straight Connector 209"/>
            <p:cNvCxnSpPr>
              <a:cxnSpLocks noChangeShapeType="1"/>
              <a:endCxn id="337" idx="3"/>
            </p:cNvCxnSpPr>
            <p:nvPr/>
          </p:nvCxnSpPr>
          <p:spPr bwMode="auto">
            <a:xfrm flipH="1">
              <a:off x="3153948" y="3443831"/>
              <a:ext cx="423242" cy="3808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8" name="Straight Connector 311"/>
            <p:cNvCxnSpPr>
              <a:cxnSpLocks noChangeShapeType="1"/>
              <a:stCxn id="200" idx="3"/>
            </p:cNvCxnSpPr>
            <p:nvPr/>
          </p:nvCxnSpPr>
          <p:spPr bwMode="auto">
            <a:xfrm flipH="1">
              <a:off x="3670367" y="5016729"/>
              <a:ext cx="304134" cy="1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9" name="Straight Connector 312"/>
            <p:cNvCxnSpPr>
              <a:cxnSpLocks noChangeShapeType="1"/>
              <a:stCxn id="198" idx="3"/>
            </p:cNvCxnSpPr>
            <p:nvPr/>
          </p:nvCxnSpPr>
          <p:spPr bwMode="auto">
            <a:xfrm flipH="1">
              <a:off x="3670367" y="4535106"/>
              <a:ext cx="304134" cy="1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0" name="Straight Connector 209"/>
            <p:cNvCxnSpPr>
              <a:cxnSpLocks noChangeShapeType="1"/>
              <a:stCxn id="323" idx="3"/>
            </p:cNvCxnSpPr>
            <p:nvPr/>
          </p:nvCxnSpPr>
          <p:spPr bwMode="auto">
            <a:xfrm flipH="1" flipV="1">
              <a:off x="3670367" y="6275678"/>
              <a:ext cx="298528" cy="886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1" name="Straight Connector 209"/>
            <p:cNvCxnSpPr>
              <a:cxnSpLocks noChangeShapeType="1"/>
              <a:stCxn id="317" idx="3"/>
            </p:cNvCxnSpPr>
            <p:nvPr/>
          </p:nvCxnSpPr>
          <p:spPr bwMode="auto">
            <a:xfrm flipH="1" flipV="1">
              <a:off x="3670367" y="6034866"/>
              <a:ext cx="298528" cy="886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2" name="Straight Connector 209"/>
            <p:cNvCxnSpPr>
              <a:cxnSpLocks noChangeShapeType="1"/>
              <a:stCxn id="311" idx="3"/>
            </p:cNvCxnSpPr>
            <p:nvPr/>
          </p:nvCxnSpPr>
          <p:spPr bwMode="auto">
            <a:xfrm flipH="1" flipV="1">
              <a:off x="3670367" y="5794055"/>
              <a:ext cx="298528" cy="886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3" name="Straight Connector 209"/>
            <p:cNvCxnSpPr>
              <a:cxnSpLocks noChangeShapeType="1"/>
              <a:stCxn id="229" idx="3"/>
            </p:cNvCxnSpPr>
            <p:nvPr/>
          </p:nvCxnSpPr>
          <p:spPr bwMode="auto">
            <a:xfrm flipH="1">
              <a:off x="3670367" y="5552358"/>
              <a:ext cx="298528" cy="886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4" name="Straight Connector 209"/>
            <p:cNvCxnSpPr>
              <a:cxnSpLocks noChangeShapeType="1"/>
              <a:stCxn id="199" idx="3"/>
            </p:cNvCxnSpPr>
            <p:nvPr/>
          </p:nvCxnSpPr>
          <p:spPr bwMode="auto">
            <a:xfrm flipH="1">
              <a:off x="3670367" y="4777689"/>
              <a:ext cx="304134" cy="0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6" name="Straight Connector 209"/>
            <p:cNvCxnSpPr>
              <a:cxnSpLocks noChangeShapeType="1"/>
              <a:stCxn id="278" idx="3"/>
            </p:cNvCxnSpPr>
            <p:nvPr/>
          </p:nvCxnSpPr>
          <p:spPr bwMode="auto">
            <a:xfrm flipH="1" flipV="1">
              <a:off x="3606296" y="3725909"/>
              <a:ext cx="368205" cy="2656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7" name="Straight Connector 209"/>
            <p:cNvCxnSpPr>
              <a:cxnSpLocks noChangeShapeType="1"/>
              <a:stCxn id="276" idx="3"/>
            </p:cNvCxnSpPr>
            <p:nvPr/>
          </p:nvCxnSpPr>
          <p:spPr bwMode="auto">
            <a:xfrm flipH="1">
              <a:off x="3577189" y="3222153"/>
              <a:ext cx="397313" cy="1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8" name="Straight Connector 209"/>
            <p:cNvCxnSpPr>
              <a:cxnSpLocks noChangeShapeType="1"/>
              <a:stCxn id="281" idx="3"/>
            </p:cNvCxnSpPr>
            <p:nvPr/>
          </p:nvCxnSpPr>
          <p:spPr bwMode="auto">
            <a:xfrm flipH="1">
              <a:off x="3577189" y="3007017"/>
              <a:ext cx="397313" cy="886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98" name="Right Arrow 197"/>
            <p:cNvSpPr/>
            <p:nvPr/>
          </p:nvSpPr>
          <p:spPr bwMode="auto">
            <a:xfrm rot="10800000">
              <a:off x="3974502" y="4412929"/>
              <a:ext cx="833558" cy="24435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199" name="Right Arrow 198"/>
            <p:cNvSpPr/>
            <p:nvPr/>
          </p:nvSpPr>
          <p:spPr bwMode="auto">
            <a:xfrm rot="10800000">
              <a:off x="3974502" y="4655513"/>
              <a:ext cx="833558" cy="24435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200" name="Right Arrow 199"/>
            <p:cNvSpPr/>
            <p:nvPr/>
          </p:nvSpPr>
          <p:spPr bwMode="auto">
            <a:xfrm rot="10800000">
              <a:off x="3974502" y="4894553"/>
              <a:ext cx="833558" cy="24435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203" name="Up Arrow 202"/>
            <p:cNvSpPr/>
            <p:nvPr/>
          </p:nvSpPr>
          <p:spPr bwMode="auto">
            <a:xfrm rot="5400000">
              <a:off x="6362804" y="2434310"/>
              <a:ext cx="401942" cy="4199821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206" name="Up Arrow 205"/>
            <p:cNvSpPr/>
            <p:nvPr/>
          </p:nvSpPr>
          <p:spPr bwMode="auto">
            <a:xfrm rot="5400000">
              <a:off x="6362804" y="2675122"/>
              <a:ext cx="401942" cy="4199821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209" name="Up Arrow 208"/>
            <p:cNvSpPr/>
            <p:nvPr/>
          </p:nvSpPr>
          <p:spPr bwMode="auto">
            <a:xfrm rot="5400000">
              <a:off x="6362805" y="2915933"/>
              <a:ext cx="401942" cy="4199823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4632071" y="4396995"/>
              <a:ext cx="2638705" cy="2746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NA2 </a:t>
              </a:r>
              <a:r>
                <a:rPr lang="en-GB" sz="1000" dirty="0" smtClean="0">
                  <a:latin typeface="+mn-lt"/>
                  <a:ea typeface="+mn-ea"/>
                  <a:cs typeface="+mn-cs"/>
                </a:rPr>
                <a:t>Product Marketing &amp; Promotion</a:t>
              </a:r>
              <a:endParaRPr lang="en-GB" sz="1000" dirty="0"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1" name="TextBox 210"/>
            <p:cNvSpPr txBox="1"/>
            <p:nvPr/>
          </p:nvSpPr>
          <p:spPr>
            <a:xfrm>
              <a:off x="4632071" y="4653136"/>
              <a:ext cx="1627157" cy="2746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NA3 Status </a:t>
              </a:r>
              <a:r>
                <a:rPr lang="en-GB" sz="1000" dirty="0" smtClean="0">
                  <a:latin typeface="+mn-lt"/>
                  <a:ea typeface="+mn-ea"/>
                  <a:cs typeface="+mn-cs"/>
                </a:rPr>
                <a:t>&amp; </a:t>
              </a:r>
              <a:r>
                <a:rPr lang="en-GB" sz="1000" dirty="0">
                  <a:latin typeface="+mn-lt"/>
                  <a:ea typeface="+mn-ea"/>
                  <a:cs typeface="+mn-cs"/>
                </a:rPr>
                <a:t>Trends</a:t>
              </a:r>
            </a:p>
          </p:txBody>
        </p:sp>
        <p:sp>
          <p:nvSpPr>
            <p:cNvPr id="212" name="TextBox 211"/>
            <p:cNvSpPr txBox="1"/>
            <p:nvPr/>
          </p:nvSpPr>
          <p:spPr>
            <a:xfrm>
              <a:off x="4632071" y="4869160"/>
              <a:ext cx="3095411" cy="2746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NA4 International </a:t>
              </a:r>
              <a:r>
                <a:rPr lang="en-GB" sz="1000" dirty="0" smtClean="0">
                  <a:latin typeface="+mn-lt"/>
                  <a:ea typeface="+mn-ea"/>
                  <a:cs typeface="+mn-cs"/>
                </a:rPr>
                <a:t>&amp; Business Development</a:t>
              </a:r>
              <a:endParaRPr lang="en-GB" sz="1000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6456" name="Group 288"/>
            <p:cNvGrpSpPr>
              <a:grpSpLocks/>
            </p:cNvGrpSpPr>
            <p:nvPr/>
          </p:nvGrpSpPr>
          <p:grpSpPr bwMode="auto">
            <a:xfrm>
              <a:off x="4202515" y="4412926"/>
              <a:ext cx="504621" cy="246221"/>
              <a:chOff x="3011227" y="4984074"/>
              <a:chExt cx="428625" cy="220749"/>
            </a:xfrm>
          </p:grpSpPr>
          <p:sp>
            <p:nvSpPr>
              <p:cNvPr id="214" name="Pentagon 213"/>
              <p:cNvSpPr/>
              <p:nvPr/>
            </p:nvSpPr>
            <p:spPr bwMode="auto">
              <a:xfrm>
                <a:off x="3011227" y="4985662"/>
                <a:ext cx="428625" cy="192086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215" name="TextBox 214"/>
              <p:cNvSpPr txBox="1"/>
              <p:nvPr/>
            </p:nvSpPr>
            <p:spPr bwMode="auto">
              <a:xfrm>
                <a:off x="3011227" y="4984074"/>
                <a:ext cx="360363" cy="22074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grpSp>
          <p:nvGrpSpPr>
            <p:cNvPr id="16457" name="Group 291"/>
            <p:cNvGrpSpPr>
              <a:grpSpLocks/>
            </p:cNvGrpSpPr>
            <p:nvPr/>
          </p:nvGrpSpPr>
          <p:grpSpPr bwMode="auto">
            <a:xfrm>
              <a:off x="4202515" y="4646656"/>
              <a:ext cx="504621" cy="246221"/>
              <a:chOff x="3011227" y="4974273"/>
              <a:chExt cx="428625" cy="220749"/>
            </a:xfrm>
          </p:grpSpPr>
          <p:sp>
            <p:nvSpPr>
              <p:cNvPr id="219" name="Pentagon 218"/>
              <p:cNvSpPr/>
              <p:nvPr/>
            </p:nvSpPr>
            <p:spPr bwMode="auto">
              <a:xfrm>
                <a:off x="3011227" y="4985386"/>
                <a:ext cx="428625" cy="192086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223" name="TextBox 222"/>
              <p:cNvSpPr txBox="1"/>
              <p:nvPr/>
            </p:nvSpPr>
            <p:spPr bwMode="auto">
              <a:xfrm>
                <a:off x="3011227" y="4974273"/>
                <a:ext cx="360363" cy="220749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grpSp>
          <p:nvGrpSpPr>
            <p:cNvPr id="16458" name="Group 294"/>
            <p:cNvGrpSpPr>
              <a:grpSpLocks/>
            </p:cNvGrpSpPr>
            <p:nvPr/>
          </p:nvGrpSpPr>
          <p:grpSpPr bwMode="auto">
            <a:xfrm>
              <a:off x="4202515" y="4889234"/>
              <a:ext cx="504621" cy="246221"/>
              <a:chOff x="3011227" y="4974273"/>
              <a:chExt cx="428625" cy="220750"/>
            </a:xfrm>
          </p:grpSpPr>
          <p:sp>
            <p:nvSpPr>
              <p:cNvPr id="227" name="Pentagon 226"/>
              <p:cNvSpPr/>
              <p:nvPr/>
            </p:nvSpPr>
            <p:spPr bwMode="auto">
              <a:xfrm>
                <a:off x="3011227" y="4985385"/>
                <a:ext cx="428625" cy="192088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228" name="TextBox 227"/>
              <p:cNvSpPr txBox="1"/>
              <p:nvPr/>
            </p:nvSpPr>
            <p:spPr bwMode="auto">
              <a:xfrm>
                <a:off x="3011227" y="4974273"/>
                <a:ext cx="360363" cy="22075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sp>
          <p:nvSpPr>
            <p:cNvPr id="229" name="Right Arrow 228"/>
            <p:cNvSpPr/>
            <p:nvPr/>
          </p:nvSpPr>
          <p:spPr bwMode="auto">
            <a:xfrm rot="10800000">
              <a:off x="3968895" y="5431067"/>
              <a:ext cx="833558" cy="242582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245" name="Up Arrow 244"/>
            <p:cNvSpPr/>
            <p:nvPr/>
          </p:nvSpPr>
          <p:spPr bwMode="auto">
            <a:xfrm rot="5400000">
              <a:off x="6359999" y="3474435"/>
              <a:ext cx="401943" cy="4205429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247" name="TextBox 246"/>
            <p:cNvSpPr txBox="1"/>
            <p:nvPr/>
          </p:nvSpPr>
          <p:spPr>
            <a:xfrm>
              <a:off x="4626463" y="5458236"/>
              <a:ext cx="2308441" cy="27463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 smtClean="0">
                  <a:latin typeface="+mn-lt"/>
                  <a:ea typeface="+mn-ea"/>
                  <a:cs typeface="+mn-cs"/>
                </a:rPr>
                <a:t>SA3 </a:t>
              </a:r>
              <a:r>
                <a:rPr lang="en-GB" sz="1000" dirty="0">
                  <a:latin typeface="+mn-lt"/>
                  <a:ea typeface="+mn-ea"/>
                  <a:cs typeface="+mn-cs"/>
                </a:rPr>
                <a:t>Network Service Delivery</a:t>
              </a:r>
            </a:p>
          </p:txBody>
        </p:sp>
        <p:grpSp>
          <p:nvGrpSpPr>
            <p:cNvPr id="16462" name="Group 282"/>
            <p:cNvGrpSpPr>
              <a:grpSpLocks/>
            </p:cNvGrpSpPr>
            <p:nvPr/>
          </p:nvGrpSpPr>
          <p:grpSpPr bwMode="auto">
            <a:xfrm>
              <a:off x="4202515" y="5448766"/>
              <a:ext cx="504621" cy="246221"/>
              <a:chOff x="3011227" y="4974273"/>
              <a:chExt cx="428625" cy="220750"/>
            </a:xfrm>
          </p:grpSpPr>
          <p:sp>
            <p:nvSpPr>
              <p:cNvPr id="283" name="Pentagon 282"/>
              <p:cNvSpPr/>
              <p:nvPr/>
            </p:nvSpPr>
            <p:spPr bwMode="auto">
              <a:xfrm>
                <a:off x="3011227" y="4985385"/>
                <a:ext cx="428625" cy="192088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286" name="TextBox 285"/>
              <p:cNvSpPr txBox="1"/>
              <p:nvPr/>
            </p:nvSpPr>
            <p:spPr bwMode="auto">
              <a:xfrm>
                <a:off x="3011227" y="4974273"/>
                <a:ext cx="360363" cy="22075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sp>
          <p:nvSpPr>
            <p:cNvPr id="311" name="Right Arrow 310"/>
            <p:cNvSpPr/>
            <p:nvPr/>
          </p:nvSpPr>
          <p:spPr bwMode="auto">
            <a:xfrm rot="10800000">
              <a:off x="3968895" y="5673650"/>
              <a:ext cx="833558" cy="24258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312" name="Up Arrow 311"/>
            <p:cNvSpPr/>
            <p:nvPr/>
          </p:nvSpPr>
          <p:spPr bwMode="auto">
            <a:xfrm rot="5400000">
              <a:off x="6359999" y="3715248"/>
              <a:ext cx="401943" cy="4205428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4626463" y="5697251"/>
              <a:ext cx="2280135" cy="2744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SA4 Network Support Services</a:t>
              </a:r>
            </a:p>
          </p:txBody>
        </p:sp>
        <p:grpSp>
          <p:nvGrpSpPr>
            <p:cNvPr id="16466" name="Group 282"/>
            <p:cNvGrpSpPr>
              <a:grpSpLocks/>
            </p:cNvGrpSpPr>
            <p:nvPr/>
          </p:nvGrpSpPr>
          <p:grpSpPr bwMode="auto">
            <a:xfrm>
              <a:off x="4202515" y="5689578"/>
              <a:ext cx="504621" cy="246221"/>
              <a:chOff x="3011227" y="4974273"/>
              <a:chExt cx="428625" cy="220750"/>
            </a:xfrm>
          </p:grpSpPr>
          <p:sp>
            <p:nvSpPr>
              <p:cNvPr id="315" name="Pentagon 314"/>
              <p:cNvSpPr/>
              <p:nvPr/>
            </p:nvSpPr>
            <p:spPr bwMode="auto">
              <a:xfrm>
                <a:off x="3011227" y="4985385"/>
                <a:ext cx="428625" cy="192088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316" name="TextBox 315"/>
              <p:cNvSpPr txBox="1"/>
              <p:nvPr/>
            </p:nvSpPr>
            <p:spPr bwMode="auto">
              <a:xfrm>
                <a:off x="3011227" y="4974273"/>
                <a:ext cx="360363" cy="22075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sp>
          <p:nvSpPr>
            <p:cNvPr id="317" name="Right Arrow 316"/>
            <p:cNvSpPr/>
            <p:nvPr/>
          </p:nvSpPr>
          <p:spPr bwMode="auto">
            <a:xfrm rot="10800000">
              <a:off x="3968895" y="5914461"/>
              <a:ext cx="833558" cy="24258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318" name="Up Arrow 317"/>
            <p:cNvSpPr/>
            <p:nvPr/>
          </p:nvSpPr>
          <p:spPr bwMode="auto">
            <a:xfrm rot="5400000">
              <a:off x="6360000" y="3956056"/>
              <a:ext cx="401943" cy="4205431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4626463" y="5938566"/>
              <a:ext cx="1895129" cy="2744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SA5 Application Services</a:t>
              </a:r>
            </a:p>
          </p:txBody>
        </p:sp>
        <p:grpSp>
          <p:nvGrpSpPr>
            <p:cNvPr id="16470" name="Group 282"/>
            <p:cNvGrpSpPr>
              <a:grpSpLocks/>
            </p:cNvGrpSpPr>
            <p:nvPr/>
          </p:nvGrpSpPr>
          <p:grpSpPr bwMode="auto">
            <a:xfrm>
              <a:off x="4202515" y="5930389"/>
              <a:ext cx="504621" cy="246221"/>
              <a:chOff x="3011227" y="4974273"/>
              <a:chExt cx="428625" cy="220750"/>
            </a:xfrm>
          </p:grpSpPr>
          <p:sp>
            <p:nvSpPr>
              <p:cNvPr id="321" name="Pentagon 320"/>
              <p:cNvSpPr/>
              <p:nvPr/>
            </p:nvSpPr>
            <p:spPr bwMode="auto">
              <a:xfrm>
                <a:off x="3011227" y="4985385"/>
                <a:ext cx="428625" cy="192088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322" name="TextBox 321"/>
              <p:cNvSpPr txBox="1"/>
              <p:nvPr/>
            </p:nvSpPr>
            <p:spPr bwMode="auto">
              <a:xfrm>
                <a:off x="3011227" y="4974273"/>
                <a:ext cx="360363" cy="22075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sp>
          <p:nvSpPr>
            <p:cNvPr id="323" name="Right Arrow 322"/>
            <p:cNvSpPr/>
            <p:nvPr/>
          </p:nvSpPr>
          <p:spPr bwMode="auto">
            <a:xfrm rot="10800000">
              <a:off x="3968895" y="6155272"/>
              <a:ext cx="833558" cy="24258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sp>
          <p:nvSpPr>
            <p:cNvPr id="324" name="Up Arrow 323"/>
            <p:cNvSpPr/>
            <p:nvPr/>
          </p:nvSpPr>
          <p:spPr bwMode="auto">
            <a:xfrm rot="5400000">
              <a:off x="6359999" y="4196870"/>
              <a:ext cx="401943" cy="4205428"/>
            </a:xfrm>
            <a:prstGeom prst="upArrow">
              <a:avLst>
                <a:gd name="adj1" fmla="val 50000"/>
                <a:gd name="adj2" fmla="val 52062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325" name="TextBox 324"/>
            <p:cNvSpPr txBox="1"/>
            <p:nvPr/>
          </p:nvSpPr>
          <p:spPr>
            <a:xfrm>
              <a:off x="4626463" y="6164823"/>
              <a:ext cx="1479892" cy="2462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SA7 </a:t>
              </a:r>
              <a:r>
                <a:rPr lang="en-GB" sz="1000" dirty="0" smtClean="0">
                  <a:latin typeface="+mn-lt"/>
                  <a:ea typeface="+mn-ea"/>
                  <a:cs typeface="+mn-cs"/>
                </a:rPr>
                <a:t>Support to Clouds</a:t>
              </a:r>
              <a:endParaRPr lang="en-GB" sz="1000" dirty="0"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16474" name="Group 282"/>
            <p:cNvGrpSpPr>
              <a:grpSpLocks/>
            </p:cNvGrpSpPr>
            <p:nvPr/>
          </p:nvGrpSpPr>
          <p:grpSpPr bwMode="auto">
            <a:xfrm>
              <a:off x="4202515" y="6171201"/>
              <a:ext cx="504621" cy="246221"/>
              <a:chOff x="3011227" y="4974273"/>
              <a:chExt cx="428625" cy="220750"/>
            </a:xfrm>
          </p:grpSpPr>
          <p:sp>
            <p:nvSpPr>
              <p:cNvPr id="327" name="Pentagon 326"/>
              <p:cNvSpPr/>
              <p:nvPr/>
            </p:nvSpPr>
            <p:spPr bwMode="auto">
              <a:xfrm>
                <a:off x="3011227" y="4985385"/>
                <a:ext cx="428625" cy="192088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328" name="TextBox 327"/>
              <p:cNvSpPr txBox="1"/>
              <p:nvPr/>
            </p:nvSpPr>
            <p:spPr bwMode="auto">
              <a:xfrm>
                <a:off x="3011227" y="4974273"/>
                <a:ext cx="360363" cy="22075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sp>
          <p:nvSpPr>
            <p:cNvPr id="329" name="Right Arrow 328"/>
            <p:cNvSpPr/>
            <p:nvPr/>
          </p:nvSpPr>
          <p:spPr bwMode="auto">
            <a:xfrm rot="10800000">
              <a:off x="3968895" y="6396084"/>
              <a:ext cx="833558" cy="242583"/>
            </a:xfrm>
            <a:prstGeom prst="rightArrow">
              <a:avLst>
                <a:gd name="adj1" fmla="val 50000"/>
                <a:gd name="adj2" fmla="val 53310"/>
              </a:avLst>
            </a:prstGeom>
            <a:solidFill>
              <a:schemeClr val="tx2">
                <a:lumMod val="75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defTabSz="915935">
                <a:defRPr/>
              </a:pPr>
              <a:endParaRPr lang="en-GB">
                <a:ea typeface="+mn-ea"/>
                <a:cs typeface="+mn-cs"/>
              </a:endParaRPr>
            </a:p>
          </p:txBody>
        </p:sp>
        <p:grpSp>
          <p:nvGrpSpPr>
            <p:cNvPr id="16478" name="Group 282"/>
            <p:cNvGrpSpPr>
              <a:grpSpLocks/>
            </p:cNvGrpSpPr>
            <p:nvPr/>
          </p:nvGrpSpPr>
          <p:grpSpPr bwMode="auto">
            <a:xfrm>
              <a:off x="4202515" y="6412013"/>
              <a:ext cx="504621" cy="246221"/>
              <a:chOff x="3011227" y="4974273"/>
              <a:chExt cx="428625" cy="220750"/>
            </a:xfrm>
          </p:grpSpPr>
          <p:sp>
            <p:nvSpPr>
              <p:cNvPr id="333" name="Pentagon 332"/>
              <p:cNvSpPr/>
              <p:nvPr/>
            </p:nvSpPr>
            <p:spPr bwMode="auto">
              <a:xfrm>
                <a:off x="3011227" y="4985385"/>
                <a:ext cx="428625" cy="192088"/>
              </a:xfrm>
              <a:prstGeom prst="homePlate">
                <a:avLst/>
              </a:prstGeom>
              <a:solidFill>
                <a:schemeClr val="tx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lIns="91435" tIns="45718" rIns="91435" bIns="45718"/>
              <a:lstStyle/>
              <a:p>
                <a:pPr defTabSz="915935">
                  <a:defRPr/>
                </a:pPr>
                <a:endParaRPr lang="en-GB" sz="1000" dirty="0">
                  <a:latin typeface="+mj-lt"/>
                  <a:ea typeface="+mn-ea"/>
                  <a:cs typeface="+mn-cs"/>
                </a:endParaRPr>
              </a:p>
            </p:txBody>
          </p:sp>
          <p:sp>
            <p:nvSpPr>
              <p:cNvPr id="334" name="TextBox 333"/>
              <p:cNvSpPr txBox="1"/>
              <p:nvPr/>
            </p:nvSpPr>
            <p:spPr bwMode="auto">
              <a:xfrm>
                <a:off x="3011227" y="4974273"/>
                <a:ext cx="360363" cy="220750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GB" sz="1000" dirty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rPr>
                  <a:t>AL</a:t>
                </a:r>
              </a:p>
            </p:txBody>
          </p:sp>
        </p:grpSp>
        <p:sp>
          <p:nvSpPr>
            <p:cNvPr id="335" name="Rounded Rectangle 334"/>
            <p:cNvSpPr/>
            <p:nvPr/>
          </p:nvSpPr>
          <p:spPr bwMode="auto">
            <a:xfrm>
              <a:off x="2009962" y="4573095"/>
              <a:ext cx="1143987" cy="481624"/>
            </a:xfrm>
            <a:prstGeom prst="roundRect">
              <a:avLst>
                <a:gd name="adj" fmla="val 9501"/>
              </a:avLst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Outreach</a:t>
              </a:r>
            </a:p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Advisory Board</a:t>
              </a:r>
            </a:p>
            <a:p>
              <a:pPr algn="ctr"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337" name="Rounded Rectangle 336"/>
            <p:cNvSpPr/>
            <p:nvPr/>
          </p:nvSpPr>
          <p:spPr bwMode="auto">
            <a:xfrm>
              <a:off x="2009964" y="3205942"/>
              <a:ext cx="1143984" cy="483394"/>
            </a:xfrm>
            <a:prstGeom prst="roundRect">
              <a:avLst>
                <a:gd name="adj" fmla="val 8287"/>
              </a:avLst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Network</a:t>
              </a:r>
            </a:p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Advisory Board</a:t>
              </a:r>
            </a:p>
            <a:p>
              <a:pPr algn="ctr" defTabSz="915935">
                <a:defRPr/>
              </a:pPr>
              <a:endParaRPr lang="en-GB" sz="900" dirty="0">
                <a:latin typeface="+mj-lt"/>
                <a:ea typeface="+mn-ea"/>
                <a:cs typeface="+mn-cs"/>
              </a:endParaRPr>
            </a:p>
            <a:p>
              <a:pPr algn="ctr"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sp>
          <p:nvSpPr>
            <p:cNvPr id="339" name="Rounded Rectangle 338"/>
            <p:cNvSpPr/>
            <p:nvPr/>
          </p:nvSpPr>
          <p:spPr bwMode="auto">
            <a:xfrm>
              <a:off x="2009960" y="5805264"/>
              <a:ext cx="1143989" cy="440897"/>
            </a:xfrm>
            <a:prstGeom prst="roundRect">
              <a:avLst>
                <a:gd name="adj" fmla="val 9501"/>
              </a:avLst>
            </a:prstGeom>
            <a:solidFill>
              <a:schemeClr val="tx1"/>
            </a:solidFill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Service</a:t>
              </a:r>
            </a:p>
            <a:p>
              <a:pPr algn="ctr" defTabSz="915935">
                <a:defRPr/>
              </a:pPr>
              <a:r>
                <a:rPr lang="en-GB" sz="900" dirty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Advisory Board</a:t>
              </a:r>
            </a:p>
            <a:p>
              <a:pPr algn="ctr" defTabSz="915935">
                <a:defRPr/>
              </a:pPr>
              <a:endParaRPr lang="en-GB" sz="900" dirty="0">
                <a:ea typeface="+mn-ea"/>
                <a:cs typeface="+mn-cs"/>
              </a:endParaRPr>
            </a:p>
          </p:txBody>
        </p:sp>
        <p:cxnSp>
          <p:nvCxnSpPr>
            <p:cNvPr id="348" name="Straight Connector 209"/>
            <p:cNvCxnSpPr>
              <a:cxnSpLocks noChangeShapeType="1"/>
              <a:endCxn id="335" idx="3"/>
            </p:cNvCxnSpPr>
            <p:nvPr/>
          </p:nvCxnSpPr>
          <p:spPr bwMode="auto">
            <a:xfrm flipH="1" flipV="1">
              <a:off x="3153948" y="4813907"/>
              <a:ext cx="508018" cy="966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49" name="Straight Connector 209"/>
            <p:cNvCxnSpPr>
              <a:cxnSpLocks noChangeShapeType="1"/>
              <a:endCxn id="339" idx="3"/>
            </p:cNvCxnSpPr>
            <p:nvPr/>
          </p:nvCxnSpPr>
          <p:spPr bwMode="auto">
            <a:xfrm flipH="1">
              <a:off x="3153949" y="6018934"/>
              <a:ext cx="508015" cy="6779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triangl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55" name="Straight Connector 10"/>
            <p:cNvCxnSpPr>
              <a:cxnSpLocks noChangeShapeType="1"/>
            </p:cNvCxnSpPr>
            <p:nvPr/>
          </p:nvCxnSpPr>
          <p:spPr bwMode="auto">
            <a:xfrm>
              <a:off x="3670367" y="4535107"/>
              <a:ext cx="0" cy="481624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65" name="Straight Connector 10"/>
            <p:cNvCxnSpPr>
              <a:cxnSpLocks noChangeShapeType="1"/>
            </p:cNvCxnSpPr>
            <p:nvPr/>
          </p:nvCxnSpPr>
          <p:spPr bwMode="auto">
            <a:xfrm>
              <a:off x="3661964" y="5536617"/>
              <a:ext cx="0" cy="1003779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non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Connector 209"/>
            <p:cNvCxnSpPr>
              <a:cxnSpLocks noChangeShapeType="1"/>
              <a:stCxn id="329" idx="3"/>
            </p:cNvCxnSpPr>
            <p:nvPr/>
          </p:nvCxnSpPr>
          <p:spPr bwMode="auto">
            <a:xfrm flipH="1">
              <a:off x="3661964" y="6517376"/>
              <a:ext cx="306932" cy="886"/>
            </a:xfrm>
            <a:prstGeom prst="line">
              <a:avLst/>
            </a:prstGeom>
            <a:noFill/>
            <a:ln w="19050" cmpd="sng">
              <a:solidFill>
                <a:schemeClr val="accent2"/>
              </a:solidFill>
              <a:prstDash val="sysDash"/>
              <a:round/>
              <a:headEnd type="triangle" w="med" len="med"/>
              <a:tailEnd type="none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sp>
          <p:nvSpPr>
            <p:cNvPr id="179" name="Rounded Rectangle 178"/>
            <p:cNvSpPr/>
            <p:nvPr/>
          </p:nvSpPr>
          <p:spPr bwMode="auto">
            <a:xfrm>
              <a:off x="2780668" y="977160"/>
              <a:ext cx="2797575" cy="318721"/>
            </a:xfrm>
            <a:prstGeom prst="round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1100" dirty="0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Executive Board</a:t>
              </a:r>
              <a:endParaRPr lang="en-GB" sz="1100" dirty="0">
                <a:solidFill>
                  <a:schemeClr val="bg1"/>
                </a:solidFill>
                <a:latin typeface="+mj-lt"/>
                <a:ea typeface="+mn-ea"/>
                <a:cs typeface="+mn-cs"/>
              </a:endParaRPr>
            </a:p>
          </p:txBody>
        </p:sp>
        <p:cxnSp>
          <p:nvCxnSpPr>
            <p:cNvPr id="30" name="Elbow Connector 29"/>
            <p:cNvCxnSpPr>
              <a:stCxn id="179" idx="1"/>
              <a:endCxn id="337" idx="1"/>
            </p:cNvCxnSpPr>
            <p:nvPr/>
          </p:nvCxnSpPr>
          <p:spPr bwMode="auto">
            <a:xfrm rot="10800000" flipV="1">
              <a:off x="2009964" y="1136521"/>
              <a:ext cx="770704" cy="2311118"/>
            </a:xfrm>
            <a:prstGeom prst="bentConnector3">
              <a:avLst>
                <a:gd name="adj1" fmla="val 130816"/>
              </a:avLst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85" name="Elbow Connector 184"/>
            <p:cNvCxnSpPr>
              <a:stCxn id="179" idx="1"/>
              <a:endCxn id="339" idx="1"/>
            </p:cNvCxnSpPr>
            <p:nvPr/>
          </p:nvCxnSpPr>
          <p:spPr bwMode="auto">
            <a:xfrm rot="10800000" flipV="1">
              <a:off x="2009960" y="1136521"/>
              <a:ext cx="770708" cy="4889192"/>
            </a:xfrm>
            <a:prstGeom prst="bentConnector3">
              <a:avLst>
                <a:gd name="adj1" fmla="val 129661"/>
              </a:avLst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8" name="Elbow Connector 97"/>
            <p:cNvCxnSpPr>
              <a:stCxn id="335" idx="1"/>
              <a:endCxn id="179" idx="1"/>
            </p:cNvCxnSpPr>
            <p:nvPr/>
          </p:nvCxnSpPr>
          <p:spPr bwMode="auto">
            <a:xfrm rot="10800000" flipH="1">
              <a:off x="2009962" y="1136522"/>
              <a:ext cx="770706" cy="3677386"/>
            </a:xfrm>
            <a:prstGeom prst="bentConnector3">
              <a:avLst>
                <a:gd name="adj1" fmla="val -30816"/>
              </a:avLst>
            </a:prstGeom>
            <a:solidFill>
              <a:schemeClr val="accent1"/>
            </a:solidFill>
            <a:ln w="12700" cap="flat" cmpd="sng" algn="ctr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499" name="Elbow Connector 124"/>
            <p:cNvCxnSpPr>
              <a:cxnSpLocks noChangeShapeType="1"/>
              <a:stCxn id="305" idx="1"/>
              <a:endCxn id="202" idx="1"/>
            </p:cNvCxnSpPr>
            <p:nvPr/>
          </p:nvCxnSpPr>
          <p:spPr bwMode="auto">
            <a:xfrm rot="10800000" flipH="1">
              <a:off x="460756" y="600030"/>
              <a:ext cx="1982188" cy="2024867"/>
            </a:xfrm>
            <a:prstGeom prst="bentConnector3">
              <a:avLst>
                <a:gd name="adj1" fmla="val -11533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00" name="Elbow Connector 128"/>
            <p:cNvCxnSpPr>
              <a:cxnSpLocks noChangeShapeType="1"/>
              <a:stCxn id="208" idx="1"/>
              <a:endCxn id="202" idx="1"/>
            </p:cNvCxnSpPr>
            <p:nvPr/>
          </p:nvCxnSpPr>
          <p:spPr bwMode="auto">
            <a:xfrm rot="10800000" flipH="1">
              <a:off x="460756" y="600030"/>
              <a:ext cx="1982188" cy="1267135"/>
            </a:xfrm>
            <a:prstGeom prst="bentConnector3">
              <a:avLst>
                <a:gd name="adj1" fmla="val -11533"/>
              </a:avLst>
            </a:prstGeom>
            <a:noFill/>
            <a:ln w="12700" cmpd="sng">
              <a:solidFill>
                <a:schemeClr val="bg1">
                  <a:lumMod val="50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501" name="Elbow Connector 131"/>
            <p:cNvCxnSpPr>
              <a:cxnSpLocks noChangeShapeType="1"/>
              <a:stCxn id="204" idx="1"/>
              <a:endCxn id="202" idx="1"/>
            </p:cNvCxnSpPr>
            <p:nvPr/>
          </p:nvCxnSpPr>
          <p:spPr bwMode="auto">
            <a:xfrm rot="10800000" flipH="1">
              <a:off x="462798" y="600030"/>
              <a:ext cx="1980145" cy="3595453"/>
            </a:xfrm>
            <a:prstGeom prst="bentConnector3">
              <a:avLst>
                <a:gd name="adj1" fmla="val -11545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1" name="Elbow Connector 149"/>
            <p:cNvCxnSpPr>
              <a:cxnSpLocks noChangeShapeType="1"/>
              <a:stCxn id="207" idx="0"/>
              <a:endCxn id="179" idx="2"/>
            </p:cNvCxnSpPr>
            <p:nvPr/>
          </p:nvCxnSpPr>
          <p:spPr bwMode="auto">
            <a:xfrm rot="5400000" flipH="1" flipV="1">
              <a:off x="3021007" y="878210"/>
              <a:ext cx="740776" cy="1576118"/>
            </a:xfrm>
            <a:prstGeom prst="bentConnector3">
              <a:avLst>
                <a:gd name="adj1" fmla="val 66737"/>
              </a:avLst>
            </a:prstGeom>
            <a:noFill/>
            <a:ln w="19050" cmpd="sng">
              <a:solidFill>
                <a:schemeClr val="accent4">
                  <a:lumMod val="90000"/>
                  <a:lumOff val="10000"/>
                </a:schemeClr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26" name="Rounded Rectangle 225"/>
            <p:cNvSpPr/>
            <p:nvPr/>
          </p:nvSpPr>
          <p:spPr bwMode="auto">
            <a:xfrm>
              <a:off x="462799" y="3092352"/>
              <a:ext cx="1102688" cy="702959"/>
            </a:xfrm>
            <a:prstGeom prst="roundRect">
              <a:avLst/>
            </a:prstGeom>
            <a:solidFill>
              <a:schemeClr val="bg2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lIns="91435" tIns="45718" rIns="91435" bIns="45718"/>
            <a:lstStyle/>
            <a:p>
              <a:pPr algn="ctr" defTabSz="915935">
                <a:defRPr/>
              </a:pPr>
              <a:r>
                <a:rPr lang="en-GB" sz="900" dirty="0" smtClean="0">
                  <a:solidFill>
                    <a:schemeClr val="bg1"/>
                  </a:solidFill>
                  <a:latin typeface="+mj-lt"/>
                  <a:ea typeface="+mn-ea"/>
                  <a:cs typeface="+mn-cs"/>
                </a:rPr>
                <a:t>International User Advisory Committee</a:t>
              </a:r>
              <a:endParaRPr lang="en-GB" sz="900" dirty="0">
                <a:solidFill>
                  <a:schemeClr val="bg1"/>
                </a:solidFill>
                <a:latin typeface="+mj-lt"/>
                <a:ea typeface="+mn-ea"/>
                <a:cs typeface="+mn-cs"/>
              </a:endParaRPr>
            </a:p>
          </p:txBody>
        </p:sp>
        <p:cxnSp>
          <p:nvCxnSpPr>
            <p:cNvPr id="233" name="Elbow Connector 131"/>
            <p:cNvCxnSpPr>
              <a:cxnSpLocks noChangeShapeType="1"/>
              <a:stCxn id="226" idx="1"/>
              <a:endCxn id="202" idx="1"/>
            </p:cNvCxnSpPr>
            <p:nvPr/>
          </p:nvCxnSpPr>
          <p:spPr bwMode="auto">
            <a:xfrm rot="10800000" flipH="1">
              <a:off x="462798" y="600030"/>
              <a:ext cx="1980145" cy="2843803"/>
            </a:xfrm>
            <a:prstGeom prst="bentConnector3">
              <a:avLst>
                <a:gd name="adj1" fmla="val -11545"/>
              </a:avLst>
            </a:prstGeom>
            <a:noFill/>
            <a:ln w="12700">
              <a:solidFill>
                <a:schemeClr val="bg1">
                  <a:lumMod val="50000"/>
                </a:schemeClr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94" name="TextBox 193"/>
            <p:cNvSpPr txBox="1"/>
            <p:nvPr/>
          </p:nvSpPr>
          <p:spPr>
            <a:xfrm>
              <a:off x="4626464" y="6420100"/>
              <a:ext cx="3974024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defRPr/>
              </a:pPr>
              <a:r>
                <a:rPr lang="en-GB" sz="1000" dirty="0">
                  <a:latin typeface="+mn-lt"/>
                  <a:ea typeface="+mn-ea"/>
                  <a:cs typeface="+mn-cs"/>
                </a:rPr>
                <a:t>JRA3 </a:t>
              </a:r>
              <a:r>
                <a:rPr lang="en-GB" sz="1000" dirty="0" smtClean="0">
                  <a:latin typeface="+mn-lt"/>
                  <a:ea typeface="+mn-ea"/>
                  <a:cs typeface="+mn-cs"/>
                </a:rPr>
                <a:t>Identity &amp; Trust Technologies for GÉANT Services</a:t>
              </a:r>
              <a:endParaRPr lang="en-GB" sz="1000" dirty="0"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0" name="Straight Arrow Connector 9"/>
            <p:cNvCxnSpPr/>
            <p:nvPr/>
          </p:nvCxnSpPr>
          <p:spPr bwMode="auto">
            <a:xfrm flipH="1" flipV="1">
              <a:off x="4188020" y="2577005"/>
              <a:ext cx="22818" cy="410947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>
                  <a:lumMod val="90000"/>
                  <a:lumOff val="10000"/>
                </a:schemeClr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Arrow Connector 144"/>
            <p:cNvCxnSpPr>
              <a:stCxn id="146" idx="0"/>
              <a:endCxn id="179" idx="2"/>
            </p:cNvCxnSpPr>
            <p:nvPr/>
          </p:nvCxnSpPr>
          <p:spPr bwMode="auto">
            <a:xfrm flipH="1" flipV="1">
              <a:off x="4179456" y="1295881"/>
              <a:ext cx="1376" cy="573150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chemeClr val="accent4">
                  <a:lumMod val="90000"/>
                  <a:lumOff val="10000"/>
                </a:schemeClr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2129798628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74359"/>
      </a:dk1>
      <a:lt1>
        <a:srgbClr val="FFFFFF"/>
      </a:lt1>
      <a:dk2>
        <a:srgbClr val="FFFFFF"/>
      </a:dk2>
      <a:lt2>
        <a:srgbClr val="0D8B9F"/>
      </a:lt2>
      <a:accent1>
        <a:srgbClr val="00899F"/>
      </a:accent1>
      <a:accent2>
        <a:srgbClr val="E0C300"/>
      </a:accent2>
      <a:accent3>
        <a:srgbClr val="FFFFFF"/>
      </a:accent3>
      <a:accent4>
        <a:srgbClr val="05384B"/>
      </a:accent4>
      <a:accent5>
        <a:srgbClr val="AAC4CD"/>
      </a:accent5>
      <a:accent6>
        <a:srgbClr val="CBB000"/>
      </a:accent6>
      <a:hlink>
        <a:srgbClr val="EE5019"/>
      </a:hlink>
      <a:folHlink>
        <a:srgbClr val="BFDD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5988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C23FC6DEE48A41AD0DBB32A4195708" ma:contentTypeVersion="1" ma:contentTypeDescription="Create a new document." ma:contentTypeScope="" ma:versionID="77df2570e4b7463638ff5641e2f2199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37897A8-B182-44B2-9A75-4CBAE6DC0964}"/>
</file>

<file path=customXml/itemProps2.xml><?xml version="1.0" encoding="utf-8"?>
<ds:datastoreItem xmlns:ds="http://schemas.openxmlformats.org/officeDocument/2006/customXml" ds:itemID="{CCB97090-F322-41B1-A24A-B86C981321F2}"/>
</file>

<file path=customXml/itemProps3.xml><?xml version="1.0" encoding="utf-8"?>
<ds:datastoreItem xmlns:ds="http://schemas.openxmlformats.org/officeDocument/2006/customXml" ds:itemID="{AEFE44FB-0176-4151-A95A-C07B4A4289C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17578</TotalTime>
  <Words>120</Words>
  <Application>Microsoft Office PowerPoint</Application>
  <PresentationFormat>On-screen Show (4:3)</PresentationFormat>
  <Paragraphs>51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Presentation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GÉANT</dc:title>
  <dc:creator>Niels@Hersoug.com</dc:creator>
  <cp:lastModifiedBy>Fiona Speed</cp:lastModifiedBy>
  <cp:revision>810</cp:revision>
  <cp:lastPrinted>2012-11-16T14:01:30Z</cp:lastPrinted>
  <dcterms:created xsi:type="dcterms:W3CDTF">2010-01-25T15:57:09Z</dcterms:created>
  <dcterms:modified xsi:type="dcterms:W3CDTF">2013-03-19T15:45:54Z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0x01010083C23FC6DEE48A41AD0DBB32A4195708</vt:lpwstr>
  </property>
</Properties>
</file>